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E73"/>
    <a:srgbClr val="E00A0A"/>
    <a:srgbClr val="F6ED36"/>
    <a:srgbClr val="FF99CC"/>
    <a:srgbClr val="FAD4E4"/>
    <a:srgbClr val="E62222"/>
    <a:srgbClr val="8A8E7F"/>
    <a:srgbClr val="0A4622"/>
    <a:srgbClr val="FF0909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FB7BD7-E4FB-D34E-8310-F6F74A2DC06E}" v="10" vWet="14" dt="2023-05-01T00:16:01.555"/>
    <p1510:client id="{92957EDD-9B06-42BA-9A28-3418B0A71E43}" v="337" dt="2023-05-01T00:46:37.230"/>
    <p1510:client id="{B685D390-81D0-4FF5-8D7D-64EF3526B3BE}" v="272" dt="2023-05-01T00:14:12.3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5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B7EFD-8DA3-A673-D1DA-E538AA566C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91A455-62C9-ABB8-D090-2CF8FDC2D6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365B4-7F91-621F-3C97-F16898E4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61B39-D702-5DB3-BCDE-8FD5D43DF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4D4B5-D2BE-9AAF-1D26-724E61711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74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5E96E-47C3-EC5D-C8DD-3270B740D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50410D-5E9C-A2C5-998E-8C03B3CD40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3D4A8-93BF-1777-465F-154B5087F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9D1C2-12C3-9B0C-15A1-289D189E1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53DF7-FFB8-596E-6B55-C41E312BE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94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8D9ED0-C396-9D8A-9D99-8DAF0C23CF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DA578D-9CF7-0FBD-1190-7B1983B293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1BEE86-8753-D574-1DE4-080867FBA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64F00-4E77-001D-DF45-7AC84E1ED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9D198-174C-D485-F57C-4ACBD4F56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94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90C1B-0FF9-85B6-F5CB-F2330655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B792D-BAE3-76D5-55A9-B3D8389DD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F3201-F2FD-3FDE-E92B-45D75CE5F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1F520-56B9-EACD-E5A3-0D3DEA825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55A63-410C-6BBD-54C0-F533AE124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09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8B2CA-DD1B-8D59-1FED-ED056295A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50B193-7763-6265-C471-AFD65ED4D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77BB9-9DA1-E46F-3C1A-01EF87D02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AAFBF-4862-595F-4AB7-7B232A93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44AD8-7E61-43D3-AA2F-02D4B86AA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672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4A2ED-69F1-8FCA-AD0B-D4381E609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26A11-94CF-1184-D0B2-AC7B2E3B38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F42555-57FE-7CA2-F583-080E54F375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23BF5B-E6BA-532D-9D20-028FE4F53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5E8D8-DF42-48EF-73B1-403B1E501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4AD17-0E58-7FA2-BB6F-C12655446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455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EFABC-787C-7AA5-7E95-D64967640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DEF51-ABC5-240B-4CF2-C92B0D125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B4C177-EDFD-AEA0-20DD-648CF8035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17C800-3999-BF37-2142-BDF09742AF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7F1F85-9924-BF7A-9E63-0FEF9844A9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0F569F-8698-D018-D9CD-9DA3D963E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894A67-2CE6-3EF9-5C17-56B82EFC9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974789-A62B-1450-0C87-D2D3C551E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661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F8581-593D-A6E8-2A65-00EC15A0F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F7011E-38FA-2DDC-D670-8F5D08AD5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490EA4-1A25-359A-D3CB-5E9B76359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D8E11B-C671-1988-3A1B-125218C30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935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E12596-A6D0-488A-0975-A80664F0B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2D33CD-C0E8-D2A2-6FCE-88F518838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2946CA-942F-3661-F31B-638798E84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41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B01A4-902C-641F-A6CC-F6F8A8446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D59EB-7148-5487-63D6-3C7E31814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67BD34-53E5-DF0C-5E57-4870E6D03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77D41E-E2F7-1290-5F75-F29B891A5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AA1C7-7D50-1F69-D221-40ED901CF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C4B477-E730-56B1-EB12-326CD27B5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7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9C82D-6244-9FDC-2A97-E24FD5546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2D9183-8D35-DBBE-ABD0-276790A226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4153C4-F7B0-76CC-F793-18DED2922F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849DD3-F71A-2CAA-1ADA-858C93D4E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DF829-8EC8-2A4B-68E4-AA730A668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3099C-DAB4-A0B3-7A27-BB04410C0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158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8987B4-7B3C-7A94-F4C1-85E325A32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60B39F-7737-FF9A-1083-E0FCA14AC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65EA1-5BD6-E14F-AD86-B2D1B7C7C3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D35237-BFB2-4E02-9072-206D19CFD57D}" type="datetimeFigureOut">
              <a:rPr lang="en-US" smtClean="0"/>
              <a:t>4/28/2023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5C96A-39FD-BEC2-29A7-117445EE39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F7427-50BA-E55D-86CE-61E98BB267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31AFA2-187C-4741-A9D2-D07B807D0F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995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0000">
              <a:schemeClr val="tx2">
                <a:lumMod val="59000"/>
                <a:lumOff val="41000"/>
              </a:schemeClr>
            </a:gs>
            <a:gs pos="0">
              <a:schemeClr val="accent1">
                <a:lumMod val="40000"/>
                <a:lumOff val="60000"/>
              </a:schemeClr>
            </a:gs>
            <a:gs pos="100000">
              <a:schemeClr val="accent1">
                <a:alpha val="77000"/>
                <a:lumMod val="33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FA3BBB0-C02D-926C-0522-C803646636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545813"/>
            <a:ext cx="6829425" cy="312187"/>
          </a:xfrm>
          <a:solidFill>
            <a:schemeClr val="accent1">
              <a:lumMod val="60000"/>
              <a:lumOff val="40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https://github.com/ksu-is/reader_micropython-mfrc522-1.git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EEBDDA-0BA7-F69E-7C92-F442877A9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884" y="6581635"/>
            <a:ext cx="240541" cy="2405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2DD524-CE0D-363B-FB48-71758D8999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8145" y="2945807"/>
            <a:ext cx="5710239" cy="2455839"/>
          </a:xfrm>
          <a:solidFill>
            <a:schemeClr val="tx1">
              <a:lumMod val="75000"/>
              <a:lumOff val="25000"/>
              <a:alpha val="35000"/>
            </a:schemeClr>
          </a:solidFill>
          <a:ln>
            <a:noFill/>
          </a:ln>
          <a:effectLst>
            <a:glow rad="101600">
              <a:schemeClr val="accent5">
                <a:lumMod val="75000"/>
                <a:alpha val="6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 Pro Black" panose="020B0A04030504040204" pitchFamily="34" charset="0"/>
                <a:cs typeface="Aharoni" panose="02010803020104030203" pitchFamily="2" charset="-79"/>
              </a:rPr>
              <a:t>Contactless Information Card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82346D2-DFF8-9B57-0C94-1B9AFA37ECDB}"/>
              </a:ext>
            </a:extLst>
          </p:cNvPr>
          <p:cNvSpPr txBox="1"/>
          <p:nvPr/>
        </p:nvSpPr>
        <p:spPr>
          <a:xfrm>
            <a:off x="10779036" y="6439941"/>
            <a:ext cx="1287532" cy="369332"/>
          </a:xfrm>
          <a:prstGeom prst="rect">
            <a:avLst/>
          </a:prstGeom>
          <a:solidFill>
            <a:srgbClr val="FAD4E4"/>
          </a:solidFill>
          <a:ln>
            <a:solidFill>
              <a:srgbClr val="00FE73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Nina Lam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37115A-17A5-8006-C05E-E32B9F534A1F}"/>
              </a:ext>
            </a:extLst>
          </p:cNvPr>
          <p:cNvSpPr txBox="1"/>
          <p:nvPr/>
        </p:nvSpPr>
        <p:spPr>
          <a:xfrm>
            <a:off x="781129" y="5911391"/>
            <a:ext cx="109395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haroni" panose="02010803020104030203" pitchFamily="2" charset="-79"/>
              </a:rPr>
              <a:t>Write contents such as </a:t>
            </a:r>
            <a:r>
              <a:rPr lang="en-US" sz="1600" b="1" dirty="0">
                <a:solidFill>
                  <a:srgbClr val="FF0000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contact information, crucial medical information, emergency contacts, special health restrictions, etc</a:t>
            </a:r>
            <a:r>
              <a:rPr lang="en-US" sz="2000" b="1" dirty="0">
                <a:solidFill>
                  <a:srgbClr val="FF0000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badi Extra Light" panose="020B0204020104020204" pitchFamily="34" charset="0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448080-EDA4-DBE1-32FD-F24A03B06FBE}"/>
              </a:ext>
            </a:extLst>
          </p:cNvPr>
          <p:cNvSpPr txBox="1"/>
          <p:nvPr/>
        </p:nvSpPr>
        <p:spPr>
          <a:xfrm>
            <a:off x="3846936" y="2929119"/>
            <a:ext cx="4498127" cy="369332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Customizable digital cards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46C87F-7AF2-AED9-F03D-8245365F79D3}"/>
              </a:ext>
            </a:extLst>
          </p:cNvPr>
          <p:cNvSpPr txBox="1"/>
          <p:nvPr/>
        </p:nvSpPr>
        <p:spPr>
          <a:xfrm>
            <a:off x="1013998" y="88965"/>
            <a:ext cx="10534236" cy="523220"/>
          </a:xfrm>
          <a:prstGeom prst="rect">
            <a:avLst/>
          </a:prstGeom>
          <a:noFill/>
          <a:effectLst>
            <a:glow rad="228600">
              <a:srgbClr val="00B0F0">
                <a:alpha val="40000"/>
              </a:srgbClr>
            </a:glo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 Pro Black" panose="020B0604020202020204" pitchFamily="34" charset="0"/>
              </a:rPr>
              <a:t>SHARE INFORMATION WITH </a:t>
            </a:r>
            <a:r>
              <a:rPr lang="en-US" sz="2800" b="1">
                <a:solidFill>
                  <a:srgbClr val="00FE73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 Pro Black" panose="020B0604020202020204" pitchFamily="34" charset="0"/>
              </a:rPr>
              <a:t>JUST A TAP</a:t>
            </a:r>
            <a:endParaRPr lang="en-US" sz="2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Verdana Pro Black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B0FB523-E25E-0821-04FF-B9BCB2BEC16D}"/>
              </a:ext>
            </a:extLst>
          </p:cNvPr>
          <p:cNvSpPr txBox="1"/>
          <p:nvPr/>
        </p:nvSpPr>
        <p:spPr>
          <a:xfrm>
            <a:off x="9088540" y="2829951"/>
            <a:ext cx="29780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kChampa" panose="020B0604020202020204" pitchFamily="34" charset="-34"/>
                <a:ea typeface="Cascadia Code SemiBold" panose="020B0609020000020004" pitchFamily="49" charset="0"/>
                <a:cs typeface="DokChampa" panose="020B0604020202020204" pitchFamily="34" charset="-34"/>
              </a:rPr>
              <a:t>Eliminates the need for paper copies</a:t>
            </a:r>
          </a:p>
          <a:p>
            <a:endParaRPr lang="en-US" sz="14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kChampa" panose="020B0604020202020204" pitchFamily="34" charset="-34"/>
              <a:ea typeface="Cascadia Code SemiBold" panose="020B0609020000020004" pitchFamily="49" charset="0"/>
              <a:cs typeface="DokChampa" panose="020B0604020202020204" pitchFamily="34" charset="-34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chemeClr val="accent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okChampa" panose="020B0604020202020204" pitchFamily="34" charset="-34"/>
                <a:ea typeface="Cascadia Code SemiBold" panose="020B0609020000020004" pitchFamily="49" charset="0"/>
                <a:cs typeface="DokChampa" panose="020B0604020202020204" pitchFamily="34" charset="-34"/>
              </a:rPr>
              <a:t>Allows the quick, contactless transfer of contact details</a:t>
            </a:r>
            <a:endParaRPr lang="en-US" sz="1400" b="1" dirty="0">
              <a:solidFill>
                <a:schemeClr val="accent1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okChampa" panose="020B0604020202020204" pitchFamily="34" charset="-34"/>
              <a:cs typeface="DokChampa" panose="020B0604020202020204" pitchFamily="34" charset="-34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47AFD09-5386-EA34-FCBD-17C2D4185B89}"/>
              </a:ext>
            </a:extLst>
          </p:cNvPr>
          <p:cNvSpPr txBox="1"/>
          <p:nvPr/>
        </p:nvSpPr>
        <p:spPr>
          <a:xfrm>
            <a:off x="217640" y="792725"/>
            <a:ext cx="3413449" cy="1569660"/>
          </a:xfrm>
          <a:prstGeom prst="rect">
            <a:avLst/>
          </a:prstGeom>
          <a:solidFill>
            <a:schemeClr val="accent6">
              <a:alpha val="34000"/>
            </a:schemeClr>
          </a:solidFill>
        </p:spPr>
        <p:txBody>
          <a:bodyPr wrap="square" rtlCol="0">
            <a:spAutoFit/>
          </a:bodyPr>
          <a:lstStyle/>
          <a:p>
            <a:endParaRPr lang="en-US" sz="1600" dirty="0">
              <a:solidFill>
                <a:schemeClr val="bg1"/>
              </a:solidFill>
              <a:latin typeface="Bahnschrift SemiLight SemiConde" panose="020B0502040204020203" pitchFamily="34" charset="0"/>
            </a:endParaRPr>
          </a:p>
          <a:p>
            <a:endParaRPr 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 SemiConde" panose="020B0502040204020203" pitchFamily="34" charset="0"/>
            </a:endParaRPr>
          </a:p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SemiConde" panose="020B0502040204020203" pitchFamily="34" charset="0"/>
              </a:rPr>
              <a:t>Tap the card to</a:t>
            </a:r>
          </a:p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SemiConde" panose="020B0502040204020203" pitchFamily="34" charset="0"/>
              </a:rPr>
              <a:t>reader to initiate </a:t>
            </a:r>
          </a:p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SemiConde" panose="020B0502040204020203" pitchFamily="34" charset="0"/>
              </a:rPr>
              <a:t>writing</a:t>
            </a:r>
          </a:p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SemiConde" panose="020B0502040204020203" pitchFamily="34" charset="0"/>
              </a:rPr>
              <a:t>.	</a:t>
            </a:r>
            <a:r>
              <a:rPr lang="en-US" sz="1600" dirty="0">
                <a:latin typeface="Bahnschrift SemiLight SemiConde" panose="020B0502040204020203" pitchFamily="34" charset="0"/>
              </a:rPr>
              <a:t>	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CAF610-819C-0113-5718-1E8A35807240}"/>
              </a:ext>
            </a:extLst>
          </p:cNvPr>
          <p:cNvSpPr txBox="1"/>
          <p:nvPr/>
        </p:nvSpPr>
        <p:spPr>
          <a:xfrm>
            <a:off x="3964489" y="816181"/>
            <a:ext cx="3671212" cy="1569660"/>
          </a:xfrm>
          <a:prstGeom prst="rect">
            <a:avLst/>
          </a:prstGeom>
          <a:solidFill>
            <a:schemeClr val="accent6">
              <a:alpha val="35000"/>
            </a:schemeClr>
          </a:solidFill>
        </p:spPr>
        <p:txBody>
          <a:bodyPr wrap="square" rtlCol="0">
            <a:spAutoFit/>
          </a:bodyPr>
          <a:lstStyle/>
          <a:p>
            <a:endParaRPr lang="en-US" sz="1600" dirty="0">
              <a:solidFill>
                <a:schemeClr val="bg1"/>
              </a:solidFill>
              <a:latin typeface="Bahnschrift SemiLight SemiConde" panose="020B0502040204020203" pitchFamily="34" charset="0"/>
            </a:endParaRPr>
          </a:p>
          <a:p>
            <a:endParaRPr lang="en-US" sz="1600" dirty="0">
              <a:solidFill>
                <a:schemeClr val="bg1"/>
              </a:solidFill>
              <a:latin typeface="Bahnschrift SemiLight SemiConde" panose="020B0502040204020203" pitchFamily="34" charset="0"/>
            </a:endParaRPr>
          </a:p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SemiConde" panose="020B0502040204020203" pitchFamily="34" charset="0"/>
              </a:rPr>
              <a:t>Write information</a:t>
            </a:r>
          </a:p>
          <a:p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SemiConde" panose="020B0502040204020203" pitchFamily="34" charset="0"/>
              </a:rPr>
              <a:t>onto the digital card</a:t>
            </a:r>
            <a:r>
              <a:rPr lang="en-US" sz="1600" dirty="0">
                <a:solidFill>
                  <a:schemeClr val="bg1"/>
                </a:solidFill>
                <a:latin typeface="Bahnschrift SemiLight SemiConde" panose="020B0502040204020203" pitchFamily="34" charset="0"/>
              </a:rPr>
              <a:t>.</a:t>
            </a:r>
          </a:p>
          <a:p>
            <a:endParaRPr lang="en-US" sz="1600" dirty="0">
              <a:solidFill>
                <a:schemeClr val="bg1"/>
              </a:solidFill>
              <a:latin typeface="Bahnschrift SemiLight SemiConde" panose="020B0502040204020203" pitchFamily="34" charset="0"/>
            </a:endParaRPr>
          </a:p>
          <a:p>
            <a:endParaRPr lang="en-US" sz="1600" dirty="0">
              <a:solidFill>
                <a:schemeClr val="bg1"/>
              </a:solidFill>
              <a:latin typeface="Bahnschrift SemiLight SemiConde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E440675-DA1D-C79F-1DFD-19ED2987DE03}"/>
              </a:ext>
            </a:extLst>
          </p:cNvPr>
          <p:cNvSpPr txBox="1"/>
          <p:nvPr/>
        </p:nvSpPr>
        <p:spPr>
          <a:xfrm flipH="1">
            <a:off x="7969101" y="799493"/>
            <a:ext cx="3579133" cy="1569660"/>
          </a:xfrm>
          <a:prstGeom prst="rect">
            <a:avLst/>
          </a:prstGeom>
          <a:solidFill>
            <a:schemeClr val="accent6">
              <a:alpha val="35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solidFill>
                  <a:schemeClr val="bg1"/>
                </a:solidFill>
                <a:latin typeface="Bahnschrift SemiLight SemiConde" panose="020B0502040204020203" pitchFamily="34" charset="0"/>
                <a:cs typeface="Aharoni" panose="02010803020104030203" pitchFamily="2" charset="-79"/>
              </a:rPr>
              <a:t>		</a:t>
            </a:r>
            <a:r>
              <a:rPr lang="en-U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SemiConde" panose="020B0502040204020203" pitchFamily="34" charset="0"/>
                <a:cs typeface="Aharoni" panose="02010803020104030203" pitchFamily="2" charset="-79"/>
              </a:rPr>
              <a:t>Share information by tapping mobile devices!</a:t>
            </a:r>
          </a:p>
          <a:p>
            <a:endParaRPr lang="en-US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Light SemiConde" panose="020B0502040204020203" pitchFamily="34" charset="0"/>
              <a:cs typeface="Aharoni" panose="02010803020104030203" pitchFamily="2" charset="-79"/>
            </a:endParaRPr>
          </a:p>
          <a:p>
            <a:endParaRPr lang="en-US" sz="1600" dirty="0">
              <a:solidFill>
                <a:schemeClr val="bg1"/>
              </a:solidFill>
              <a:latin typeface="Bahnschrift SemiLight SemiConde" panose="020B0502040204020203" pitchFamily="34" charset="0"/>
              <a:cs typeface="Aharoni" panose="02010803020104030203" pitchFamily="2" charset="-79"/>
            </a:endParaRPr>
          </a:p>
          <a:p>
            <a:endParaRPr lang="en-US" sz="1600" dirty="0">
              <a:solidFill>
                <a:schemeClr val="bg1"/>
              </a:solidFill>
              <a:latin typeface="Bahnschrift SemiLight SemiConde" panose="020B0502040204020203" pitchFamily="34" charset="0"/>
              <a:cs typeface="Aharoni" panose="02010803020104030203" pitchFamily="2" charset="-79"/>
            </a:endParaRPr>
          </a:p>
          <a:p>
            <a:endParaRPr lang="en-US" sz="1600" dirty="0">
              <a:solidFill>
                <a:schemeClr val="bg1"/>
              </a:solidFill>
              <a:latin typeface="Bahnschrift SemiLight SemiConde" panose="020B0502040204020203" pitchFamily="34" charset="0"/>
              <a:cs typeface="Aharoni" panose="02010803020104030203" pitchFamily="2" charset="-79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833D39D0-712A-AC3E-A5B7-337104742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6958" y="1469361"/>
            <a:ext cx="2543417" cy="862945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C646A55-D24A-85F1-31D1-FB8A490B3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8762" y="1033359"/>
            <a:ext cx="1793855" cy="1195903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pic>
        <p:nvPicPr>
          <p:cNvPr id="7" name="Picture 6" descr="A picture containing indoor&#10;&#10;Description automatically generated">
            <a:extLst>
              <a:ext uri="{FF2B5EF4-FFF2-40B4-BE49-F238E27FC236}">
                <a16:creationId xmlns:a16="http://schemas.microsoft.com/office/drawing/2014/main" id="{D7AB5964-2F4E-746A-EFA2-3610E6A247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087" t="10756"/>
          <a:stretch/>
        </p:blipFill>
        <p:spPr>
          <a:xfrm rot="5400000">
            <a:off x="2059653" y="803894"/>
            <a:ext cx="1500623" cy="1547322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797F958-8057-C683-2666-ACFC80CA42CB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5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35205" y="792725"/>
            <a:ext cx="1581024" cy="55377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E840B84-DDC0-2B65-F3EE-07C42CEFEE1D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5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68275" y="827243"/>
            <a:ext cx="1493787" cy="52322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7CBBC8D-A359-A44A-BEF5-5871F5E0BC70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accent5">
                <a:lumMod val="20000"/>
                <a:lumOff val="8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971224" y="804152"/>
            <a:ext cx="1428750" cy="500441"/>
          </a:xfrm>
          <a:prstGeom prst="rect">
            <a:avLst/>
          </a:prstGeom>
        </p:spPr>
      </p:pic>
      <p:sp>
        <p:nvSpPr>
          <p:cNvPr id="4" name="Flowchart: Delay 3">
            <a:extLst>
              <a:ext uri="{FF2B5EF4-FFF2-40B4-BE49-F238E27FC236}">
                <a16:creationId xmlns:a16="http://schemas.microsoft.com/office/drawing/2014/main" id="{004E2136-440E-8779-E42A-C4CD26979965}"/>
              </a:ext>
            </a:extLst>
          </p:cNvPr>
          <p:cNvSpPr/>
          <p:nvPr/>
        </p:nvSpPr>
        <p:spPr>
          <a:xfrm>
            <a:off x="60050" y="3216571"/>
            <a:ext cx="2809875" cy="2455839"/>
          </a:xfrm>
          <a:prstGeom prst="flowChartDelay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i="1" u="sng">
                <a:latin typeface="Bahnschrift SemiLight SemiConde" panose="020B0502040204020203" pitchFamily="34" charset="0"/>
              </a:rPr>
              <a:t>Why RFID?</a:t>
            </a:r>
          </a:p>
          <a:p>
            <a:r>
              <a:rPr lang="en-US" sz="1800">
                <a:solidFill>
                  <a:schemeClr val="bg1">
                    <a:lumMod val="95000"/>
                  </a:schemeClr>
                </a:solidFill>
                <a:latin typeface="Abadi" panose="020B0604020104020204" pitchFamily="34" charset="0"/>
              </a:rPr>
              <a:t>Because RFID tags can be read remotely and simultaneously, eliminating the need for direct line-of-sight to be detected.</a:t>
            </a:r>
            <a:endParaRPr lang="en-US" sz="1800" dirty="0">
              <a:solidFill>
                <a:schemeClr val="bg1">
                  <a:lumMod val="9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096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6f895f1-2121-480e-95f0-dbae8d7d29d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D55A08AD1194D4E9CE8F60FFFEE509D" ma:contentTypeVersion="11" ma:contentTypeDescription="Create a new document." ma:contentTypeScope="" ma:versionID="3cb9f3734adde3cf0aa9289e1ca2b588">
  <xsd:schema xmlns:xsd="http://www.w3.org/2001/XMLSchema" xmlns:xs="http://www.w3.org/2001/XMLSchema" xmlns:p="http://schemas.microsoft.com/office/2006/metadata/properties" xmlns:ns3="e6f895f1-2121-480e-95f0-dbae8d7d29d5" xmlns:ns4="d99ca68d-2939-4d0b-9df5-da8ecc453d10" targetNamespace="http://schemas.microsoft.com/office/2006/metadata/properties" ma:root="true" ma:fieldsID="5dd7b7868ceb44735a4739681516a5d5" ns3:_="" ns4:_="">
    <xsd:import namespace="e6f895f1-2121-480e-95f0-dbae8d7d29d5"/>
    <xsd:import namespace="d99ca68d-2939-4d0b-9df5-da8ecc453d1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LengthInSecond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f895f1-2121-480e-95f0-dbae8d7d29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9ca68d-2939-4d0b-9df5-da8ecc453d10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84430F9-C73D-47F8-97E3-EADA70754CA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C532F79-D252-4F1F-8C30-3E5C2887A907}">
  <ds:schemaRefs>
    <ds:schemaRef ds:uri="http://schemas.microsoft.com/office/2006/documentManagement/types"/>
    <ds:schemaRef ds:uri="http://purl.org/dc/terms/"/>
    <ds:schemaRef ds:uri="e6f895f1-2121-480e-95f0-dbae8d7d29d5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dcmitype/"/>
    <ds:schemaRef ds:uri="d99ca68d-2939-4d0b-9df5-da8ecc453d10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991801D-026F-4E32-AD7C-09D5478170D4}">
  <ds:schemaRefs>
    <ds:schemaRef ds:uri="d99ca68d-2939-4d0b-9df5-da8ecc453d10"/>
    <ds:schemaRef ds:uri="e6f895f1-2121-480e-95f0-dbae8d7d29d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3095</TotalTime>
  <Words>112</Words>
  <Application>Microsoft Office PowerPoint</Application>
  <PresentationFormat>Widescreen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3" baseType="lpstr">
      <vt:lpstr>Abadi</vt:lpstr>
      <vt:lpstr>Abadi Extra Light</vt:lpstr>
      <vt:lpstr>Arial</vt:lpstr>
      <vt:lpstr>Bahnschrift SemiLight SemiConde</vt:lpstr>
      <vt:lpstr>Calibri</vt:lpstr>
      <vt:lpstr>Calibri Light</vt:lpstr>
      <vt:lpstr>Cascadia Mono SemiLight</vt:lpstr>
      <vt:lpstr>Courier New</vt:lpstr>
      <vt:lpstr>DokChampa</vt:lpstr>
      <vt:lpstr>Verdana Pro Black</vt:lpstr>
      <vt:lpstr>Wingdings</vt:lpstr>
      <vt:lpstr>Office Theme</vt:lpstr>
      <vt:lpstr>Contactless Information Card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RFID  Information Cards</dc:title>
  <dc:creator>Nina Lam</dc:creator>
  <cp:lastModifiedBy>Nina Lam</cp:lastModifiedBy>
  <cp:revision>3</cp:revision>
  <dcterms:created xsi:type="dcterms:W3CDTF">2023-04-28T21:10:54Z</dcterms:created>
  <dcterms:modified xsi:type="dcterms:W3CDTF">2023-05-01T00:46:38Z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0x010100ED55A08AD1194D4E9CE8F60FFFEE509D</vt:lpwstr>
  </property>
</Properties>
</file>

<file path=docProps/thumbnail.jpeg>
</file>